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JAZ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F2A93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6446520"/>
            <a:ext cx="11274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C6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صُنع بأداة مجانية من إيجاز · ijaz.ai/tools</a:t>
            </a:r>
            <a:endParaRPr lang="en-US" sz="1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rtl="1" algn="r" indent="0" marL="0">
              <a:buNone/>
            </a:pPr>
            <a:r>
              <a:rPr lang="ar-SA" altLang="en-US" sz="2800" b="1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مخطط التصعيد في وسائل التواصل الاجتماعي</a:t>
            </a:r>
            <a:endParaRPr lang="ar-SA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114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rtl="1" algn="r" indent="0" marL="0">
              <a:buNone/>
            </a:pPr>
            <a:r>
              <a:rPr lang="ar-SA" altLang="en-US" sz="15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[اسم الشركة]</a:t>
            </a:r>
            <a:endParaRPr lang="ar-SA" sz="1500" dirty="0"/>
          </a:p>
        </p:txBody>
      </p:sp>
      <p:sp>
        <p:nvSpPr>
          <p:cNvPr id="4" name="Shape 2"/>
          <p:cNvSpPr/>
          <p:nvPr/>
        </p:nvSpPr>
        <p:spPr>
          <a:xfrm>
            <a:off x="6519672" y="1371600"/>
            <a:ext cx="5120640" cy="658368"/>
          </a:xfrm>
          <a:prstGeom prst="flowChartDecision">
            <a:avLst/>
          </a:prstGeom>
          <a:solidFill>
            <a:srgbClr val="FBF6EC"/>
          </a:solidFill>
          <a:ln w="12700">
            <a:solidFill>
              <a:srgbClr val="D9CDB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205472" y="1371600"/>
            <a:ext cx="3749040" cy="65836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ctr" indent="0" marL="0">
              <a:buNone/>
            </a:pPr>
            <a:r>
              <a:rPr lang="ar-SA" altLang="en-US" sz="1000" b="1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هل الحساب مسيء أو وهمي، أو يكرر الإساءة بلا مضمون؟</a:t>
            </a:r>
            <a:endParaRPr lang="ar-SA" sz="1000" dirty="0"/>
          </a:p>
        </p:txBody>
      </p:sp>
      <p:sp>
        <p:nvSpPr>
          <p:cNvPr id="6" name="Shape 4"/>
          <p:cNvSpPr/>
          <p:nvPr/>
        </p:nvSpPr>
        <p:spPr>
          <a:xfrm>
            <a:off x="530352" y="1389888"/>
            <a:ext cx="5486400" cy="621792"/>
          </a:xfrm>
          <a:prstGeom prst="rect">
            <a:avLst/>
          </a:prstGeom>
          <a:solidFill>
            <a:srgbClr val="FFFFFF"/>
          </a:solidFill>
          <a:ln w="19050">
            <a:solidFill>
              <a:srgbClr val="8A807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907024" y="1389888"/>
            <a:ext cx="109728" cy="621792"/>
          </a:xfrm>
          <a:prstGeom prst="rect">
            <a:avLst/>
          </a:prstGeom>
          <a:solidFill>
            <a:srgbClr val="8A8072"/>
          </a:solidFill>
          <a:ln w="12700">
            <a:solidFill>
              <a:srgbClr val="8A80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13232" y="1389888"/>
            <a:ext cx="5166360" cy="62179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0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لا تردوا. راقبوا، واحجبوا أو أبلغوا المنصة إن خالف سياستها، وسجّلوه في سجل المتابعة.</a:t>
            </a:r>
            <a:endParaRPr lang="ar-SA" sz="1000" dirty="0"/>
          </a:p>
        </p:txBody>
      </p:sp>
      <p:sp>
        <p:nvSpPr>
          <p:cNvPr id="9" name="Shape 7"/>
          <p:cNvSpPr/>
          <p:nvPr/>
        </p:nvSpPr>
        <p:spPr>
          <a:xfrm>
            <a:off x="6016752" y="1700784"/>
            <a:ext cx="502920" cy="0"/>
          </a:xfrm>
          <a:prstGeom prst="line">
            <a:avLst/>
          </a:prstGeom>
          <a:noFill/>
          <a:ln w="12700">
            <a:solidFill>
              <a:srgbClr val="6C6155"/>
            </a:solidFill>
            <a:prstDash val="solid"/>
            <a:headEnd type="triangle"/>
          </a:ln>
        </p:spPr>
      </p:sp>
      <p:sp>
        <p:nvSpPr>
          <p:cNvPr id="10" name="Shape 8"/>
          <p:cNvSpPr/>
          <p:nvPr/>
        </p:nvSpPr>
        <p:spPr>
          <a:xfrm>
            <a:off x="6519672" y="2157984"/>
            <a:ext cx="5120640" cy="658368"/>
          </a:xfrm>
          <a:prstGeom prst="flowChartDecision">
            <a:avLst/>
          </a:prstGeom>
          <a:solidFill>
            <a:srgbClr val="FBF6EC"/>
          </a:solidFill>
          <a:ln w="12700">
            <a:solidFill>
              <a:srgbClr val="D9CDB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205472" y="2157984"/>
            <a:ext cx="3749040" cy="65836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ctr" indent="0" marL="0">
              <a:buNone/>
            </a:pPr>
            <a:r>
              <a:rPr lang="ar-SA" altLang="en-US" sz="1000" b="1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هل فيه خطر على السلامة، أو تهديد، أو اتهام نظامي، أو تسريب بيانات؟</a:t>
            </a:r>
            <a:endParaRPr lang="ar-SA" sz="1000" dirty="0"/>
          </a:p>
        </p:txBody>
      </p:sp>
      <p:sp>
        <p:nvSpPr>
          <p:cNvPr id="12" name="Shape 10"/>
          <p:cNvSpPr/>
          <p:nvPr/>
        </p:nvSpPr>
        <p:spPr>
          <a:xfrm>
            <a:off x="530352" y="2176272"/>
            <a:ext cx="5486400" cy="621792"/>
          </a:xfrm>
          <a:prstGeom prst="rect">
            <a:avLst/>
          </a:prstGeom>
          <a:solidFill>
            <a:srgbClr val="FFFFFF"/>
          </a:solidFill>
          <a:ln w="19050">
            <a:solidFill>
              <a:srgbClr val="B3261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907024" y="2176272"/>
            <a:ext cx="109728" cy="621792"/>
          </a:xfrm>
          <a:prstGeom prst="rect">
            <a:avLst/>
          </a:prstGeom>
          <a:solidFill>
            <a:srgbClr val="B3261E"/>
          </a:solidFill>
          <a:ln w="12700">
            <a:solidFill>
              <a:srgbClr val="B3261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13232" y="2176272"/>
            <a:ext cx="5166360" cy="62179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0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صعّدوا فوراً إلى [قائد فريق الأزمات] و[الإدارة القانونية] خلال [زمن التصعيد في الأزمة]. لا تردوا قبل الموافقة، وجهّزوا بياناً أولياً.</a:t>
            </a:r>
            <a:endParaRPr lang="ar-SA" sz="1000" dirty="0"/>
          </a:p>
        </p:txBody>
      </p:sp>
      <p:sp>
        <p:nvSpPr>
          <p:cNvPr id="15" name="Shape 13"/>
          <p:cNvSpPr/>
          <p:nvPr/>
        </p:nvSpPr>
        <p:spPr>
          <a:xfrm>
            <a:off x="6016752" y="2487168"/>
            <a:ext cx="502920" cy="0"/>
          </a:xfrm>
          <a:prstGeom prst="line">
            <a:avLst/>
          </a:prstGeom>
          <a:noFill/>
          <a:ln w="12700">
            <a:solidFill>
              <a:srgbClr val="6C6155"/>
            </a:solidFill>
            <a:prstDash val="solid"/>
            <a:headEnd type="triangle"/>
          </a:ln>
        </p:spPr>
      </p:sp>
      <p:sp>
        <p:nvSpPr>
          <p:cNvPr id="16" name="Shape 14"/>
          <p:cNvSpPr/>
          <p:nvPr/>
        </p:nvSpPr>
        <p:spPr>
          <a:xfrm>
            <a:off x="6519672" y="2944368"/>
            <a:ext cx="5120640" cy="658368"/>
          </a:xfrm>
          <a:prstGeom prst="flowChartDecision">
            <a:avLst/>
          </a:prstGeom>
          <a:solidFill>
            <a:srgbClr val="FBF6EC"/>
          </a:solidFill>
          <a:ln w="12700">
            <a:solidFill>
              <a:srgbClr val="D9CDB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205472" y="2944368"/>
            <a:ext cx="3749040" cy="65836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ctr" indent="0" marL="0">
              <a:buNone/>
            </a:pPr>
            <a:r>
              <a:rPr lang="ar-SA" altLang="en-US" sz="1000" b="1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هل ينتشر بسرعة، أو تجاوز [متى نعدّه انتشاراً؟]، أو تناوله إعلامي أو حساب مؤثر؟</a:t>
            </a:r>
            <a:endParaRPr lang="ar-SA" sz="1000" dirty="0"/>
          </a:p>
        </p:txBody>
      </p:sp>
      <p:sp>
        <p:nvSpPr>
          <p:cNvPr id="18" name="Shape 16"/>
          <p:cNvSpPr/>
          <p:nvPr/>
        </p:nvSpPr>
        <p:spPr>
          <a:xfrm>
            <a:off x="530352" y="2962656"/>
            <a:ext cx="5486400" cy="621792"/>
          </a:xfrm>
          <a:prstGeom prst="rect">
            <a:avLst/>
          </a:prstGeom>
          <a:solidFill>
            <a:srgbClr val="FFFFFF"/>
          </a:solidFill>
          <a:ln w="19050">
            <a:solidFill>
              <a:srgbClr val="B3261E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907024" y="2962656"/>
            <a:ext cx="109728" cy="621792"/>
          </a:xfrm>
          <a:prstGeom prst="rect">
            <a:avLst/>
          </a:prstGeom>
          <a:solidFill>
            <a:srgbClr val="B3261E"/>
          </a:solidFill>
          <a:ln w="12700">
            <a:solidFill>
              <a:srgbClr val="B3261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13232" y="2962656"/>
            <a:ext cx="5166360" cy="62179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0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فعّلوا خطة الأزمات: أبلغوا [قائد فريق الأزمات] خلال [زمن التصعيد في الأزمة]، وأوقفوا المنشورات المجدولة حتى إشعار آخر.</a:t>
            </a:r>
            <a:endParaRPr lang="ar-SA" sz="1000" dirty="0"/>
          </a:p>
        </p:txBody>
      </p:sp>
      <p:sp>
        <p:nvSpPr>
          <p:cNvPr id="21" name="Shape 19"/>
          <p:cNvSpPr/>
          <p:nvPr/>
        </p:nvSpPr>
        <p:spPr>
          <a:xfrm>
            <a:off x="6016752" y="3273552"/>
            <a:ext cx="502920" cy="0"/>
          </a:xfrm>
          <a:prstGeom prst="line">
            <a:avLst/>
          </a:prstGeom>
          <a:noFill/>
          <a:ln w="12700">
            <a:solidFill>
              <a:srgbClr val="6C6155"/>
            </a:solidFill>
            <a:prstDash val="solid"/>
            <a:headEnd type="triangle"/>
          </a:ln>
        </p:spPr>
      </p:sp>
      <p:sp>
        <p:nvSpPr>
          <p:cNvPr id="22" name="Shape 20"/>
          <p:cNvSpPr/>
          <p:nvPr/>
        </p:nvSpPr>
        <p:spPr>
          <a:xfrm>
            <a:off x="6519672" y="3730752"/>
            <a:ext cx="5120640" cy="658368"/>
          </a:xfrm>
          <a:prstGeom prst="flowChartDecision">
            <a:avLst/>
          </a:prstGeom>
          <a:solidFill>
            <a:srgbClr val="FBF6EC"/>
          </a:solidFill>
          <a:ln w="12700">
            <a:solidFill>
              <a:srgbClr val="D9CDB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205472" y="3730752"/>
            <a:ext cx="3749040" cy="65836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ctr" indent="0" marL="0">
              <a:buNone/>
            </a:pPr>
            <a:r>
              <a:rPr lang="ar-SA" altLang="en-US" sz="1000" b="1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هل هو شكوى من عميل، أو خطأ فعلي منا؟</a:t>
            </a:r>
            <a:endParaRPr lang="ar-SA" sz="1000" dirty="0"/>
          </a:p>
        </p:txBody>
      </p:sp>
      <p:sp>
        <p:nvSpPr>
          <p:cNvPr id="24" name="Shape 22"/>
          <p:cNvSpPr/>
          <p:nvPr/>
        </p:nvSpPr>
        <p:spPr>
          <a:xfrm>
            <a:off x="530352" y="3749040"/>
            <a:ext cx="5486400" cy="621792"/>
          </a:xfrm>
          <a:prstGeom prst="rect">
            <a:avLst/>
          </a:prstGeom>
          <a:solidFill>
            <a:srgbClr val="FFFFFF"/>
          </a:solidFill>
          <a:ln w="19050">
            <a:solidFill>
              <a:srgbClr val="C98A1A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5907024" y="3749040"/>
            <a:ext cx="109728" cy="621792"/>
          </a:xfrm>
          <a:prstGeom prst="rect">
            <a:avLst/>
          </a:prstGeom>
          <a:solidFill>
            <a:srgbClr val="C98A1A"/>
          </a:solidFill>
          <a:ln w="12700">
            <a:solidFill>
              <a:srgbClr val="C98A1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13232" y="3749040"/>
            <a:ext cx="5166360" cy="62179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0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اعتذروا في رد علني واحد، وانقلوا الحديث إلى [القناة الخاصة لنقل الحديث]. حوّلوها إلى [من يتولى شكاوى العملاء] خلال [زمن تحويل الشكوى]، وتابعوا حتى تُغلق.</a:t>
            </a:r>
            <a:endParaRPr lang="ar-SA" sz="1000" dirty="0"/>
          </a:p>
        </p:txBody>
      </p:sp>
      <p:sp>
        <p:nvSpPr>
          <p:cNvPr id="27" name="Shape 25"/>
          <p:cNvSpPr/>
          <p:nvPr/>
        </p:nvSpPr>
        <p:spPr>
          <a:xfrm>
            <a:off x="6016752" y="4059936"/>
            <a:ext cx="502920" cy="0"/>
          </a:xfrm>
          <a:prstGeom prst="line">
            <a:avLst/>
          </a:prstGeom>
          <a:noFill/>
          <a:ln w="12700">
            <a:solidFill>
              <a:srgbClr val="6C6155"/>
            </a:solidFill>
            <a:prstDash val="solid"/>
            <a:headEnd type="triangle"/>
          </a:ln>
        </p:spPr>
      </p:sp>
      <p:sp>
        <p:nvSpPr>
          <p:cNvPr id="28" name="Shape 26"/>
          <p:cNvSpPr/>
          <p:nvPr/>
        </p:nvSpPr>
        <p:spPr>
          <a:xfrm>
            <a:off x="6519672" y="4517136"/>
            <a:ext cx="5120640" cy="658368"/>
          </a:xfrm>
          <a:prstGeom prst="flowChartDecision">
            <a:avLst/>
          </a:prstGeom>
          <a:solidFill>
            <a:srgbClr val="FBF6EC"/>
          </a:solidFill>
          <a:ln w="12700">
            <a:solidFill>
              <a:srgbClr val="D9CDB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205472" y="4517136"/>
            <a:ext cx="3749040" cy="65836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ctr" indent="0" marL="0">
              <a:buNone/>
            </a:pPr>
            <a:r>
              <a:rPr lang="ar-SA" altLang="en-US" sz="1000" b="1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هل فيه معلومة خاطئة عن الشركة؟</a:t>
            </a:r>
            <a:endParaRPr lang="ar-SA" sz="1000" dirty="0"/>
          </a:p>
        </p:txBody>
      </p:sp>
      <p:sp>
        <p:nvSpPr>
          <p:cNvPr id="30" name="Shape 28"/>
          <p:cNvSpPr/>
          <p:nvPr/>
        </p:nvSpPr>
        <p:spPr>
          <a:xfrm>
            <a:off x="530352" y="4535424"/>
            <a:ext cx="5486400" cy="621792"/>
          </a:xfrm>
          <a:prstGeom prst="rect">
            <a:avLst/>
          </a:prstGeom>
          <a:solidFill>
            <a:srgbClr val="FFFFFF"/>
          </a:solidFill>
          <a:ln w="19050">
            <a:solidFill>
              <a:srgbClr val="C98A1A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907024" y="4535424"/>
            <a:ext cx="109728" cy="621792"/>
          </a:xfrm>
          <a:prstGeom prst="rect">
            <a:avLst/>
          </a:prstGeom>
          <a:solidFill>
            <a:srgbClr val="C98A1A"/>
          </a:solidFill>
          <a:ln w="12700">
            <a:solidFill>
              <a:srgbClr val="C98A1A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13232" y="4535424"/>
            <a:ext cx="5166360" cy="62179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0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صححوا بهدوء بالحقيقة ورابط المصدر الرسمي، بعد موافقة [من يوافق على الردود الحساسة]. ردّ واحد، دون جدال.</a:t>
            </a:r>
            <a:endParaRPr lang="ar-SA" sz="1000" dirty="0"/>
          </a:p>
        </p:txBody>
      </p:sp>
      <p:sp>
        <p:nvSpPr>
          <p:cNvPr id="33" name="Shape 31"/>
          <p:cNvSpPr/>
          <p:nvPr/>
        </p:nvSpPr>
        <p:spPr>
          <a:xfrm>
            <a:off x="6016752" y="4846320"/>
            <a:ext cx="502920" cy="0"/>
          </a:xfrm>
          <a:prstGeom prst="line">
            <a:avLst/>
          </a:prstGeom>
          <a:noFill/>
          <a:ln w="12700">
            <a:solidFill>
              <a:srgbClr val="6C6155"/>
            </a:solidFill>
            <a:prstDash val="solid"/>
            <a:headEnd type="triangle"/>
          </a:ln>
        </p:spPr>
      </p:sp>
      <p:sp>
        <p:nvSpPr>
          <p:cNvPr id="34" name="Shape 32"/>
          <p:cNvSpPr/>
          <p:nvPr/>
        </p:nvSpPr>
        <p:spPr>
          <a:xfrm>
            <a:off x="6519672" y="5303520"/>
            <a:ext cx="5120640" cy="658368"/>
          </a:xfrm>
          <a:prstGeom prst="flowChartDecision">
            <a:avLst/>
          </a:prstGeom>
          <a:solidFill>
            <a:srgbClr val="FBF6EC"/>
          </a:solidFill>
          <a:ln w="12700">
            <a:solidFill>
              <a:srgbClr val="D9CDB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205472" y="5303520"/>
            <a:ext cx="3749040" cy="65836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ctr" indent="0" marL="0">
              <a:buNone/>
            </a:pPr>
            <a:r>
              <a:rPr lang="ar-SA" altLang="en-US" sz="1000" b="1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هل هو سؤال، أو إشادة، أو رأي عام؟</a:t>
            </a:r>
            <a:endParaRPr lang="ar-SA" sz="1000" dirty="0"/>
          </a:p>
        </p:txBody>
      </p:sp>
      <p:sp>
        <p:nvSpPr>
          <p:cNvPr id="36" name="Shape 34"/>
          <p:cNvSpPr/>
          <p:nvPr/>
        </p:nvSpPr>
        <p:spPr>
          <a:xfrm>
            <a:off x="530352" y="5321808"/>
            <a:ext cx="5486400" cy="621792"/>
          </a:xfrm>
          <a:prstGeom prst="rect">
            <a:avLst/>
          </a:prstGeom>
          <a:solidFill>
            <a:srgbClr val="FFFFFF"/>
          </a:solidFill>
          <a:ln w="19050">
            <a:solidFill>
              <a:srgbClr val="3B7A57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07024" y="5321808"/>
            <a:ext cx="109728" cy="621792"/>
          </a:xfrm>
          <a:prstGeom prst="rect">
            <a:avLst/>
          </a:prstGeom>
          <a:solidFill>
            <a:srgbClr val="3B7A57"/>
          </a:solidFill>
          <a:ln w="12700">
            <a:solidFill>
              <a:srgbClr val="3B7A57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713232" y="5321808"/>
            <a:ext cx="5166360" cy="62179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0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اشكروا أو أجيبوا خلال [زمن الرد الروتيني]. لا يحتاج إلى موافقة.</a:t>
            </a:r>
            <a:endParaRPr lang="ar-SA" sz="1000" dirty="0"/>
          </a:p>
        </p:txBody>
      </p:sp>
      <p:sp>
        <p:nvSpPr>
          <p:cNvPr id="39" name="Shape 37"/>
          <p:cNvSpPr/>
          <p:nvPr/>
        </p:nvSpPr>
        <p:spPr>
          <a:xfrm>
            <a:off x="6016752" y="5632704"/>
            <a:ext cx="502920" cy="0"/>
          </a:xfrm>
          <a:prstGeom prst="line">
            <a:avLst/>
          </a:prstGeom>
          <a:noFill/>
          <a:ln w="12700">
            <a:solidFill>
              <a:srgbClr val="6C6155"/>
            </a:solidFill>
            <a:prstDash val="solid"/>
            <a:headEnd type="triangle"/>
          </a:ln>
        </p:spPr>
      </p:sp>
      <p:sp>
        <p:nvSpPr>
          <p:cNvPr id="40" name="Text 38"/>
          <p:cNvSpPr/>
          <p:nvPr/>
        </p:nvSpPr>
        <p:spPr>
          <a:xfrm>
            <a:off x="6519672" y="6089904"/>
            <a:ext cx="5120640" cy="320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rtl="1" algn="ctr" indent="0" marL="0">
              <a:buNone/>
            </a:pPr>
            <a:r>
              <a:rPr lang="ar-SA" altLang="en-US" sz="1100" i="1" dirty="0">
                <a:solidFill>
                  <a:srgbClr val="6C6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كلها «لا»: لا يتطلب رداً: راقبوا فقط.</a:t>
            </a:r>
            <a:endParaRPr lang="ar-SA" sz="1100" dirty="0"/>
          </a:p>
        </p:txBody>
      </p:sp>
      <p:sp>
        <p:nvSpPr>
          <p:cNvPr id="41" name="Text 39"/>
          <p:cNvSpPr/>
          <p:nvPr/>
        </p:nvSpPr>
        <p:spPr>
          <a:xfrm>
            <a:off x="5971032" y="1078992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C6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نعم ←</a:t>
            </a:r>
            <a:endParaRPr lang="ar-SA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rtl="1" algn="r" indent="0" marL="0">
              <a:buNone/>
            </a:pPr>
            <a:r>
              <a:rPr lang="ar-SA" altLang="en-US" sz="2800" b="1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المستويات ومن يتولاها</a:t>
            </a:r>
            <a:endParaRPr lang="ar-SA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114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rtl="1" algn="r" indent="0" marL="0">
              <a:buNone/>
            </a:pPr>
            <a:r>
              <a:rPr lang="ar-SA" altLang="en-US" sz="15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المراقبة: [من يراقب الحسابات ويرد]، [ساعات المراقبة]</a:t>
            </a:r>
            <a:endParaRPr lang="ar-SA" sz="15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91672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6062472"/>
                <a:gridCol w="2286000"/>
              </a:tblGrid>
              <a:tr h="0"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خلال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712"/>
                    </a:solidFill>
                  </a:tcPr>
                </a:tc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من يتولى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712"/>
                    </a:solidFill>
                  </a:tcPr>
                </a:tc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المستوى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71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[زمن الرد الروتيني]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[من يراقب الحسابات ويرد]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en-US" sz="1400" b="1" dirty="0">
                          <a:solidFill>
                            <a:srgbClr val="3B7A5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 · روتيني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[زمن تحويل الشكوى]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[من يتولى شكاوى العملاء]، بموافقة [من يوافق على الردود الحساسة] عند التصحيح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en-US" sz="1400" b="1" dirty="0">
                          <a:solidFill>
                            <a:srgbClr val="C98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 · حساس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[زمن التصعيد في الأزمة]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[قائد فريق الأزمات] و[الإدارة القانونية]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en-US" sz="1400" b="1" dirty="0">
                          <a:solidFill>
                            <a:srgbClr val="B3261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 · أزمة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3749040"/>
            <a:ext cx="11091672" cy="25603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rtl="1" algn="r" indent="0" marL="0">
              <a:buNone/>
            </a:pPr>
            <a:r>
              <a:rPr lang="ar-SA" altLang="en-US" sz="15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ما لا نفعله أبداً</a:t>
            </a:r>
            <a:endParaRPr lang="ar-SA" sz="1500" dirty="0"/>
          </a:p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3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لا تحذفوا التعليقات الناقدة لمجرد أنها ناقدة.</a:t>
            </a:r>
            <a:endParaRPr lang="ar-SA" sz="1500" dirty="0"/>
          </a:p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3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لا تكشفوا بيانات عميل في رد علني.</a:t>
            </a:r>
            <a:endParaRPr lang="ar-SA" sz="1500" dirty="0"/>
          </a:p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3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لا تجادلوا أكثر من رد واحد.</a:t>
            </a:r>
            <a:endParaRPr lang="ar-SA" sz="1500" dirty="0"/>
          </a:p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3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لا تمزحوا ولا تنشروا محتوى ترويجياً أثناء أزمة.</a:t>
            </a:r>
            <a:endParaRPr lang="ar-SA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مخطط التصعيد في وسائل التواصل الاجتماعي</dc:title>
  <dc:subject>PptxGenJS Presentation</dc:subject>
  <dc:creator>Ijaz</dc:creator>
  <cp:lastModifiedBy>Ijaz</cp:lastModifiedBy>
  <cp:revision>1</cp:revision>
  <dcterms:created xsi:type="dcterms:W3CDTF">2026-11-02T19:48:03Z</dcterms:created>
  <dcterms:modified xsi:type="dcterms:W3CDTF">2026-11-02T19:48:03Z</dcterms:modified>
</cp:coreProperties>
</file>