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JAZ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09728"/>
          </a:xfrm>
          <a:prstGeom prst="rect">
            <a:avLst/>
          </a:prstGeom>
          <a:solidFill>
            <a:srgbClr val="F2A93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6446520"/>
            <a:ext cx="1127455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Made with a free Ijaz tool · ijaz.ai/tools</a:t>
            </a:r>
            <a:endParaRPr lang="en-US" sz="1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 media escalation chart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[Company name]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548640" y="1371600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34440" y="1371600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Is the account abusive or fake, or repeating abuse with no substance?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6172200" y="1389888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8A807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172200" y="1389888"/>
            <a:ext cx="109728" cy="621792"/>
          </a:xfrm>
          <a:prstGeom prst="rect">
            <a:avLst/>
          </a:prstGeom>
          <a:solidFill>
            <a:srgbClr val="8A8072"/>
          </a:solidFill>
          <a:ln w="12700">
            <a:solidFill>
              <a:srgbClr val="8A80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55080" y="1389888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-US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reply. Watch it, block or report it to the platform if it breaks the rules, and log it.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5669280" y="1700784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548640" y="2157984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234440" y="2157984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Does it involve a safety risk, a threat, a legal or regulatory accusation, or a data leak?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6172200" y="2176272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B3261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72200" y="2176272"/>
            <a:ext cx="109728" cy="621792"/>
          </a:xfrm>
          <a:prstGeom prst="rect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55080" y="2176272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-US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Escalate at once to [Crisis team lead] and [Legal] within [Crisis escalation time]. Do not reply before approval; prepare a holding statement.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669280" y="2487168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tailEnd type="triangle"/>
          </a:ln>
        </p:spPr>
      </p:sp>
      <p:sp>
        <p:nvSpPr>
          <p:cNvPr id="16" name="Shape 14"/>
          <p:cNvSpPr/>
          <p:nvPr/>
        </p:nvSpPr>
        <p:spPr>
          <a:xfrm>
            <a:off x="548640" y="2944368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34440" y="2944368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Is it spreading fast, past [When does it count as spreading?], or picked up by a journalist or a major account?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172200" y="2962656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B3261E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72200" y="2962656"/>
            <a:ext cx="109728" cy="621792"/>
          </a:xfrm>
          <a:prstGeom prst="rect">
            <a:avLst/>
          </a:prstGeom>
          <a:solidFill>
            <a:srgbClr val="B3261E"/>
          </a:solidFill>
          <a:ln w="12700">
            <a:solidFill>
              <a:srgbClr val="B3261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355080" y="2962656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-US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Activate the crisis plan: alert [Crisis team lead] within [Crisis escalation time] and pause scheduled posts until further notice.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669280" y="3273552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tailEnd type="triangle"/>
          </a:ln>
        </p:spPr>
      </p:sp>
      <p:sp>
        <p:nvSpPr>
          <p:cNvPr id="22" name="Shape 20"/>
          <p:cNvSpPr/>
          <p:nvPr/>
        </p:nvSpPr>
        <p:spPr>
          <a:xfrm>
            <a:off x="548640" y="3730752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234440" y="3730752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Is it a customer complaint, or a real mistake on our side?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172200" y="3749040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C98A1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172200" y="3749040"/>
            <a:ext cx="109728" cy="621792"/>
          </a:xfrm>
          <a:prstGeom prst="rect">
            <a:avLst/>
          </a:prstGeom>
          <a:solidFill>
            <a:srgbClr val="C98A1A"/>
          </a:solidFill>
          <a:ln w="12700">
            <a:solidFill>
              <a:srgbClr val="C98A1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355080" y="3749040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-US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Apologise in one public reply and move the conversation to [Private channel to move to]. Pass it to [Who handles customer complaints] within [Complaint handover time] and follow it to a close.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5669280" y="4059936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tailEnd type="triangle"/>
          </a:ln>
        </p:spPr>
      </p:sp>
      <p:sp>
        <p:nvSpPr>
          <p:cNvPr id="28" name="Shape 26"/>
          <p:cNvSpPr/>
          <p:nvPr/>
        </p:nvSpPr>
        <p:spPr>
          <a:xfrm>
            <a:off x="548640" y="4517136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234440" y="4517136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Does it contain wrong information about the company?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6172200" y="4535424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C98A1A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172200" y="4535424"/>
            <a:ext cx="109728" cy="621792"/>
          </a:xfrm>
          <a:prstGeom prst="rect">
            <a:avLst/>
          </a:prstGeom>
          <a:solidFill>
            <a:srgbClr val="C98A1A"/>
          </a:solidFill>
          <a:ln w="12700">
            <a:solidFill>
              <a:srgbClr val="C98A1A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355080" y="4535424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-US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it calmly with the facts and a link to the official source, once [Who approves sensitive replies] approves. One reply, no arguing.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5669280" y="4846320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tailEnd type="triangle"/>
          </a:ln>
        </p:spPr>
      </p:sp>
      <p:sp>
        <p:nvSpPr>
          <p:cNvPr id="34" name="Shape 32"/>
          <p:cNvSpPr/>
          <p:nvPr/>
        </p:nvSpPr>
        <p:spPr>
          <a:xfrm>
            <a:off x="548640" y="5303520"/>
            <a:ext cx="5120640" cy="658368"/>
          </a:xfrm>
          <a:prstGeom prst="flowChartDecision">
            <a:avLst/>
          </a:prstGeom>
          <a:solidFill>
            <a:srgbClr val="FBF6EC"/>
          </a:solidFill>
          <a:ln w="12700">
            <a:solidFill>
              <a:srgbClr val="D9CDB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234440" y="5303520"/>
            <a:ext cx="3749040" cy="65836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altLang="en-US" sz="10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Is it a question, praise, or a general opinion?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6172200" y="5321808"/>
            <a:ext cx="5486400" cy="621792"/>
          </a:xfrm>
          <a:prstGeom prst="rect">
            <a:avLst/>
          </a:prstGeom>
          <a:solidFill>
            <a:srgbClr val="FFFFFF"/>
          </a:solidFill>
          <a:ln w="19050">
            <a:solidFill>
              <a:srgbClr val="3B7A57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72200" y="5321808"/>
            <a:ext cx="109728" cy="621792"/>
          </a:xfrm>
          <a:prstGeom prst="rect">
            <a:avLst/>
          </a:prstGeom>
          <a:solidFill>
            <a:srgbClr val="3B7A57"/>
          </a:solidFill>
          <a:ln w="12700">
            <a:solidFill>
              <a:srgbClr val="3B7A57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355080" y="5321808"/>
            <a:ext cx="5166360" cy="621792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-US" altLang="en-US" sz="10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them or answer within [Routine reply time]. No approval needed.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5669280" y="5632704"/>
            <a:ext cx="502920" cy="0"/>
          </a:xfrm>
          <a:prstGeom prst="line">
            <a:avLst/>
          </a:prstGeom>
          <a:noFill/>
          <a:ln w="12700">
            <a:solidFill>
              <a:srgbClr val="6C6155"/>
            </a:solidFill>
            <a:prstDash val="solid"/>
            <a:tailEnd type="triangle"/>
          </a:ln>
        </p:spPr>
      </p:sp>
      <p:sp>
        <p:nvSpPr>
          <p:cNvPr id="40" name="Text 38"/>
          <p:cNvSpPr/>
          <p:nvPr/>
        </p:nvSpPr>
        <p:spPr>
          <a:xfrm>
            <a:off x="548640" y="6089904"/>
            <a:ext cx="5120640" cy="320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ctr" indent="0" marL="0">
              <a:buNone/>
            </a:pPr>
            <a:r>
              <a:rPr lang="en-US" altLang="en-US" sz="1100" i="1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no: No reply needed: keep watching.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5577840" y="1078992"/>
            <a:ext cx="640080" cy="274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ctr" indent="0" marL="0">
              <a:buNone/>
            </a:pPr>
            <a:r>
              <a:rPr lang="en-US" altLang="en-US" sz="1000" dirty="0">
                <a:solidFill>
                  <a:srgbClr val="6C61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Yes →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0040"/>
            <a:ext cx="11091672" cy="6400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2800" b="1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Levels and who handles them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1091672" cy="41148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Monitoring: [Who monitors and replies], [Monitoring hours]</a:t>
            </a:r>
            <a:endParaRPr lang="en-US" sz="15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91672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6062472"/>
                <a:gridCol w="274320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Level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71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Who handles it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71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Within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71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3B7A5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 · Routine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[Who monitors and replies]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[Routine reply time]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C98A1A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 · Sensitive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[Who handles customer complaints]; [Who approves sensitive replies] approves corrections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[Complaint handover time]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B3261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3 · Crisis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[Crisis team lead] and [Legal]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[Crisis escalation time]</a:t>
                      </a:r>
                      <a:endParaRPr lang="en-US" sz="14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3749040"/>
            <a:ext cx="11091672" cy="25603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algn="l" indent="0" marL="0">
              <a:buNone/>
            </a:pPr>
            <a:r>
              <a:rPr lang="en-US" altLang="en-US" sz="1500" b="1" dirty="0">
                <a:solidFill>
                  <a:srgbClr val="A43F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</a:t>
            </a:r>
            <a:endParaRPr lang="en-US" sz="15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3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delete critical comments just because they are critical.</a:t>
            </a:r>
            <a:endParaRPr lang="en-US" sz="15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3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Never reveal a customer's details in a public reply.</a:t>
            </a:r>
            <a:endParaRPr lang="en-US" sz="15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3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not argue beyond one reply.</a:t>
            </a:r>
            <a:endParaRPr lang="en-US" sz="1500" dirty="0"/>
          </a:p>
          <a:p>
            <a:pPr algn="l" marL="190500" indent="-190500">
              <a:spcAft>
                <a:spcPts val="600"/>
              </a:spcAft>
              <a:buSzPct val="100000"/>
              <a:buChar char="•"/>
            </a:pPr>
            <a:r>
              <a:rPr lang="en-US" altLang="en-US" sz="1300" dirty="0">
                <a:solidFill>
                  <a:srgbClr val="1A17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jokes and no promotional posts during a crisis.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escalation chart</dc:title>
  <dc:subject>PptxGenJS Presentation</dc:subject>
  <dc:creator>Ijaz</dc:creator>
  <cp:lastModifiedBy>Ijaz</cp:lastModifiedBy>
  <cp:revision>1</cp:revision>
  <dcterms:created xsi:type="dcterms:W3CDTF">2026-11-02T20:33:19Z</dcterms:created>
  <dcterms:modified xsi:type="dcterms:W3CDTF">2026-11-02T20:33:19Z</dcterms:modified>
</cp:coreProperties>
</file>